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1" r:id="rId2"/>
    <p:sldMasterId id="2147483825" r:id="rId3"/>
    <p:sldMasterId id="2147483799" r:id="rId4"/>
    <p:sldMasterId id="2147483773" r:id="rId5"/>
    <p:sldMasterId id="2147483787" r:id="rId6"/>
  </p:sldMasterIdLst>
  <p:notesMasterIdLst>
    <p:notesMasterId r:id="rId13"/>
  </p:notesMasterIdLst>
  <p:handoutMasterIdLst>
    <p:handoutMasterId r:id="rId14"/>
  </p:handoutMasterIdLst>
  <p:sldIdLst>
    <p:sldId id="256" r:id="rId7"/>
    <p:sldId id="273" r:id="rId8"/>
    <p:sldId id="274" r:id="rId9"/>
    <p:sldId id="275" r:id="rId10"/>
    <p:sldId id="276" r:id="rId11"/>
    <p:sldId id="268" r:id="rId12"/>
  </p:sldIdLst>
  <p:sldSz cx="9144000" cy="6858000" type="screen4x3"/>
  <p:notesSz cx="6797675" cy="9928225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79B"/>
    <a:srgbClr val="3F3F3F"/>
    <a:srgbClr val="7131A1"/>
    <a:srgbClr val="333333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14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o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o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no\Desktop\history_repor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no\Desktop\history_repor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no\Desktop\history_report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no\Desktop\history_repo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8.1900081900081901E-3"/>
                  <c:y val="-1.461988304093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00756132920205E-3"/>
                  <c:y val="-2.4973157325503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899239129404854E-3"/>
                  <c:y val="-2.2081528582550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549428162634911E-3"/>
                  <c:y val="-2.178109962224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961681685096223E-2"/>
                  <c:y val="-2.079588856436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5549428162634911E-3"/>
                  <c:y val="1.9691159028804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340942039284887E-2"/>
                  <c:y val="-2.915009953342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443834863602339E-2"/>
                  <c:y val="-2.082593146039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045121616115675E-2"/>
                  <c:y val="-1.4619787557538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1588637160427148E-2"/>
                  <c:y val="-4.359060937442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baseline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PV!$B$1:$K$1</c:f>
              <c:strCache>
                <c:ptCount val="10"/>
                <c:pt idx="0">
                  <c:v>01/2013</c:v>
                </c:pt>
                <c:pt idx="1">
                  <c:v>02/2013</c:v>
                </c:pt>
                <c:pt idx="2">
                  <c:v>03/2013</c:v>
                </c:pt>
                <c:pt idx="3">
                  <c:v>04/2013</c:v>
                </c:pt>
                <c:pt idx="4">
                  <c:v>05/2013</c:v>
                </c:pt>
                <c:pt idx="5">
                  <c:v>06/2013</c:v>
                </c:pt>
                <c:pt idx="6">
                  <c:v>07/2013</c:v>
                </c:pt>
                <c:pt idx="7">
                  <c:v>08/2013</c:v>
                </c:pt>
                <c:pt idx="8">
                  <c:v>09/2013</c:v>
                </c:pt>
                <c:pt idx="9">
                  <c:v>10/2013</c:v>
                </c:pt>
              </c:strCache>
            </c:strRef>
          </c:cat>
          <c:val>
            <c:numRef>
              <c:f>PV!$B$2:$K$2</c:f>
              <c:numCache>
                <c:formatCode>#,##0</c:formatCode>
                <c:ptCount val="10"/>
                <c:pt idx="0">
                  <c:v>2780274</c:v>
                </c:pt>
                <c:pt idx="1">
                  <c:v>2533205</c:v>
                </c:pt>
                <c:pt idx="2">
                  <c:v>2500709</c:v>
                </c:pt>
                <c:pt idx="3">
                  <c:v>2617811</c:v>
                </c:pt>
                <c:pt idx="4">
                  <c:v>2716226</c:v>
                </c:pt>
                <c:pt idx="5">
                  <c:v>2532867</c:v>
                </c:pt>
                <c:pt idx="6">
                  <c:v>2495646</c:v>
                </c:pt>
                <c:pt idx="7">
                  <c:v>2384678</c:v>
                </c:pt>
                <c:pt idx="8">
                  <c:v>2120932</c:v>
                </c:pt>
                <c:pt idx="9">
                  <c:v>2203358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10944"/>
        <c:axId val="29651328"/>
        <c:axId val="0"/>
      </c:bar3DChart>
      <c:catAx>
        <c:axId val="2901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sk-SK"/>
          </a:p>
        </c:txPr>
        <c:crossAx val="29651328"/>
        <c:crosses val="autoZero"/>
        <c:auto val="1"/>
        <c:lblAlgn val="ctr"/>
        <c:lblOffset val="100"/>
        <c:noMultiLvlLbl val="0"/>
      </c:catAx>
      <c:valAx>
        <c:axId val="296513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sk-SK"/>
          </a:p>
        </c:txPr>
        <c:crossAx val="29010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8.1899239129404854E-3"/>
                  <c:y val="-2.29145658409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00756132920205E-3"/>
                  <c:y val="-8.980213487431620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03401650605949E-2"/>
                  <c:y val="1.023352473705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549428162634911E-3"/>
                  <c:y val="-2.178109962224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961681685096223E-2"/>
                  <c:y val="-1.250143683415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5549428162634911E-3"/>
                  <c:y val="1.9691159028804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90050882628841E-2"/>
                  <c:y val="-2.5003200221533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003212143608403E-2"/>
                  <c:y val="-8.3842538650838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638193240285397E-2"/>
                  <c:y val="1.9691159028804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1588637160427148E-2"/>
                  <c:y val="-2.11835072338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baseline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RU!$B$1:$K$1</c:f>
              <c:strCache>
                <c:ptCount val="10"/>
                <c:pt idx="0">
                  <c:v>01/2013</c:v>
                </c:pt>
                <c:pt idx="1">
                  <c:v>02/2013</c:v>
                </c:pt>
                <c:pt idx="2">
                  <c:v>03/2013</c:v>
                </c:pt>
                <c:pt idx="3">
                  <c:v>04/2013</c:v>
                </c:pt>
                <c:pt idx="4">
                  <c:v>05/2013</c:v>
                </c:pt>
                <c:pt idx="5">
                  <c:v>06/2013</c:v>
                </c:pt>
                <c:pt idx="6">
                  <c:v>07/2013</c:v>
                </c:pt>
                <c:pt idx="7">
                  <c:v>08/2013</c:v>
                </c:pt>
                <c:pt idx="8">
                  <c:v>09/2013</c:v>
                </c:pt>
                <c:pt idx="9">
                  <c:v>10/2013</c:v>
                </c:pt>
              </c:strCache>
            </c:strRef>
          </c:cat>
          <c:val>
            <c:numRef>
              <c:f>RU!$B$2:$K$2</c:f>
              <c:numCache>
                <c:formatCode>#,##0</c:formatCode>
                <c:ptCount val="10"/>
                <c:pt idx="0">
                  <c:v>191788</c:v>
                </c:pt>
                <c:pt idx="1">
                  <c:v>181832</c:v>
                </c:pt>
                <c:pt idx="2">
                  <c:v>188095</c:v>
                </c:pt>
                <c:pt idx="3">
                  <c:v>207353</c:v>
                </c:pt>
                <c:pt idx="4">
                  <c:v>220342</c:v>
                </c:pt>
                <c:pt idx="5">
                  <c:v>211104</c:v>
                </c:pt>
                <c:pt idx="6">
                  <c:v>213077</c:v>
                </c:pt>
                <c:pt idx="7">
                  <c:v>205404</c:v>
                </c:pt>
                <c:pt idx="8">
                  <c:v>187356</c:v>
                </c:pt>
                <c:pt idx="9">
                  <c:v>181340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07008"/>
        <c:axId val="28908928"/>
        <c:axId val="0"/>
      </c:bar3DChart>
      <c:catAx>
        <c:axId val="28907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sk-SK"/>
          </a:p>
        </c:txPr>
        <c:crossAx val="28908928"/>
        <c:crosses val="autoZero"/>
        <c:auto val="1"/>
        <c:lblAlgn val="ctr"/>
        <c:lblOffset val="100"/>
        <c:noMultiLvlLbl val="0"/>
      </c:catAx>
      <c:valAx>
        <c:axId val="289089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sk-SK"/>
          </a:p>
        </c:txPr>
        <c:crossAx val="2890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6752731489959"/>
          <c:y val="8.7518471955712253E-4"/>
          <c:w val="0.67514557773301698"/>
          <c:h val="0.97584066697545224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9"/>
          </c:dPt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'soc demo'!$B$3:$B$4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'soc demo'!$C$3:$C$4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6752731489959"/>
          <c:y val="8.7518471955712264E-4"/>
          <c:w val="0.67514557773301742"/>
          <c:h val="0.9758406669754524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7"/>
          </c:dPt>
          <c:dPt>
            <c:idx val="1"/>
            <c:bubble3D val="0"/>
            <c:explosion val="0"/>
          </c:dPt>
          <c:dPt>
            <c:idx val="2"/>
            <c:bubble3D val="0"/>
            <c:explosion val="6"/>
          </c:dPt>
          <c:dPt>
            <c:idx val="3"/>
            <c:bubble3D val="0"/>
            <c:explosion val="5"/>
          </c:dPt>
          <c:dPt>
            <c:idx val="4"/>
            <c:bubble3D val="0"/>
            <c:explosion val="6"/>
          </c:dPt>
          <c:dPt>
            <c:idx val="5"/>
            <c:bubble3D val="0"/>
            <c:explosion val="5"/>
          </c:dPt>
          <c:dLbls>
            <c:dLbl>
              <c:idx val="0"/>
              <c:layout>
                <c:manualLayout>
                  <c:x val="3.4883720930232558E-2"/>
                  <c:y val="5.60224089635854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3.4883720930232558E-2"/>
                  <c:y val="-3.36134453781512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3.875968992248062E-2"/>
                  <c:y val="3.36134453781512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3.4883720930232585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6.5891472868217074E-2"/>
                  <c:y val="-1.94604621790697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'soc demo'!$B$20:$B$25</c:f>
              <c:strCache>
                <c:ptCount val="6"/>
                <c:pt idx="0">
                  <c:v>12 - 19</c:v>
                </c:pt>
                <c:pt idx="1">
                  <c:v>20 - 29</c:v>
                </c:pt>
                <c:pt idx="2">
                  <c:v>30 - 39</c:v>
                </c:pt>
                <c:pt idx="3">
                  <c:v>40 - 49</c:v>
                </c:pt>
                <c:pt idx="4">
                  <c:v>50 - 59</c:v>
                </c:pt>
                <c:pt idx="5">
                  <c:v>60 - 69</c:v>
                </c:pt>
              </c:strCache>
            </c:strRef>
          </c:cat>
          <c:val>
            <c:numRef>
              <c:f>'soc demo'!$C$20:$C$25</c:f>
              <c:numCache>
                <c:formatCode>0%</c:formatCode>
                <c:ptCount val="6"/>
                <c:pt idx="0">
                  <c:v>0.22</c:v>
                </c:pt>
                <c:pt idx="1">
                  <c:v>0.36000000000000015</c:v>
                </c:pt>
                <c:pt idx="2">
                  <c:v>0.25</c:v>
                </c:pt>
                <c:pt idx="3">
                  <c:v>0.12000000000000002</c:v>
                </c:pt>
                <c:pt idx="4">
                  <c:v>4.0000000000000022E-2</c:v>
                </c:pt>
                <c:pt idx="5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35738265275048E-2"/>
          <c:y val="8.7518471955712264E-4"/>
          <c:w val="0.77204480253921892"/>
          <c:h val="0.99843387997552879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5"/>
          </c:dPt>
          <c:dPt>
            <c:idx val="1"/>
            <c:bubble3D val="0"/>
            <c:explosion val="4"/>
          </c:dPt>
          <c:dPt>
            <c:idx val="2"/>
            <c:bubble3D val="0"/>
            <c:explosion val="1"/>
          </c:dPt>
          <c:dPt>
            <c:idx val="3"/>
            <c:bubble3D val="0"/>
            <c:explosion val="5"/>
          </c:dPt>
          <c:dPt>
            <c:idx val="4"/>
            <c:bubble3D val="0"/>
            <c:explosion val="12"/>
          </c:dPt>
          <c:dPt>
            <c:idx val="5"/>
            <c:bubble3D val="0"/>
            <c:explosion val="5"/>
          </c:dPt>
          <c:dLbls>
            <c:dLbl>
              <c:idx val="0"/>
              <c:layout>
                <c:manualLayout>
                  <c:x val="6.9767441860465185E-2"/>
                  <c:y val="5.60223393128490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1.937984496124031E-2"/>
                  <c:y val="8.66871904169873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7.751937984496135E-2"/>
                  <c:y val="-2.50626566416040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3.875968992248062E-2"/>
                  <c:y val="3.36134453781512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3.4883720930232585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6.5891472868217074E-2"/>
                  <c:y val="-1.94604621790697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'soc demo'!$L$3:$L$6</c:f>
              <c:strCache>
                <c:ptCount val="4"/>
                <c:pt idx="0">
                  <c:v>Ukončená a neukončená ZŠ</c:v>
                </c:pt>
                <c:pt idx="1">
                  <c:v>Vyučený bez maturity</c:v>
                </c:pt>
                <c:pt idx="2">
                  <c:v>SŠ s maturitou</c:v>
                </c:pt>
                <c:pt idx="3">
                  <c:v>VŠ - I. a II. Stupeň</c:v>
                </c:pt>
              </c:strCache>
            </c:strRef>
          </c:cat>
          <c:val>
            <c:numRef>
              <c:f>'soc demo'!$M$3:$M$6</c:f>
              <c:numCache>
                <c:formatCode>0%</c:formatCode>
                <c:ptCount val="4"/>
                <c:pt idx="0">
                  <c:v>0.23</c:v>
                </c:pt>
                <c:pt idx="1">
                  <c:v>0.14000000000000001</c:v>
                </c:pt>
                <c:pt idx="2">
                  <c:v>0.42000000000000015</c:v>
                </c:pt>
                <c:pt idx="3">
                  <c:v>0.21000000000000008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35738265275048E-2"/>
          <c:y val="8.7518471955712264E-4"/>
          <c:w val="0.77204480253921937"/>
          <c:h val="0.99843387997552857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7"/>
          </c:dPt>
          <c:dPt>
            <c:idx val="1"/>
            <c:bubble3D val="0"/>
            <c:explosion val="3"/>
          </c:dPt>
          <c:dPt>
            <c:idx val="2"/>
            <c:bubble3D val="0"/>
            <c:explosion val="5"/>
          </c:dPt>
          <c:dPt>
            <c:idx val="3"/>
            <c:bubble3D val="0"/>
            <c:explosion val="8"/>
          </c:dPt>
          <c:dPt>
            <c:idx val="4"/>
            <c:bubble3D val="0"/>
            <c:explosion val="5"/>
          </c:dPt>
          <c:dPt>
            <c:idx val="5"/>
            <c:bubble3D val="0"/>
            <c:explosion val="5"/>
          </c:dPt>
          <c:dPt>
            <c:idx val="6"/>
            <c:bubble3D val="0"/>
            <c:explosion val="5"/>
          </c:dPt>
          <c:dPt>
            <c:idx val="7"/>
            <c:bubble3D val="0"/>
            <c:explosion val="7"/>
          </c:dPt>
          <c:dLbls>
            <c:dLbl>
              <c:idx val="0"/>
              <c:layout>
                <c:manualLayout>
                  <c:x val="6.9767441860465212E-2"/>
                  <c:y val="5.60223393128490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1.937984496124031E-2"/>
                  <c:y val="8.66871904169873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1.8969728568003868E-2"/>
                  <c:y val="1.253280839895014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8.8664818786613267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3.4883720930232585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2.0192689726623342E-3"/>
                  <c:y val="-1.94605608509462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'soc demo'!$L$20:$L$27</c:f>
              <c:strCache>
                <c:ptCount val="8"/>
                <c:pt idx="0">
                  <c:v>Banskobystrický</c:v>
                </c:pt>
                <c:pt idx="1">
                  <c:v>Bratislavský</c:v>
                </c:pt>
                <c:pt idx="2">
                  <c:v>Košický</c:v>
                </c:pt>
                <c:pt idx="3">
                  <c:v>Nitriansky</c:v>
                </c:pt>
                <c:pt idx="4">
                  <c:v>Prešovský</c:v>
                </c:pt>
                <c:pt idx="5">
                  <c:v>Trenčiansky</c:v>
                </c:pt>
                <c:pt idx="6">
                  <c:v>Trnavský</c:v>
                </c:pt>
                <c:pt idx="7">
                  <c:v>Žilinský</c:v>
                </c:pt>
              </c:strCache>
            </c:strRef>
          </c:cat>
          <c:val>
            <c:numRef>
              <c:f>'soc demo'!$M$20:$M$27</c:f>
              <c:numCache>
                <c:formatCode>0%</c:formatCode>
                <c:ptCount val="8"/>
                <c:pt idx="0">
                  <c:v>0.11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</c:v>
                </c:pt>
                <c:pt idx="4">
                  <c:v>0.15000000000000008</c:v>
                </c:pt>
                <c:pt idx="5">
                  <c:v>0.14000000000000001</c:v>
                </c:pt>
                <c:pt idx="6">
                  <c:v>9.0000000000000024E-2</c:v>
                </c:pt>
                <c:pt idx="7">
                  <c:v>0.15000000000000008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08C6A5-5DAA-4575-9FA0-221C827796A9}" type="datetimeFigureOut">
              <a:rPr lang="sk-SK"/>
              <a:pPr>
                <a:defRPr/>
              </a:pPr>
              <a:t>13. 11. 2013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76C19A-4FFC-4724-BE7C-0EE0499A84B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753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EEEF36-A3EB-4366-A5B2-1D475BB2242F}" type="datetimeFigureOut">
              <a:rPr lang="sk-SK"/>
              <a:pPr>
                <a:defRPr/>
              </a:pPr>
              <a:t>13. 11. 2013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472698-D9F0-4D7C-B9CF-9F3DF2DFE01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851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8397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6EB7AE-BF1E-4792-BD9F-9B2000007907}" type="slidenum">
              <a:rPr lang="sk-SK" smtClean="0"/>
              <a:pPr eaLnBrk="1" hangingPunct="1"/>
              <a:t>2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8397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6EB7AE-BF1E-4792-BD9F-9B2000007907}" type="slidenum">
              <a:rPr lang="sk-SK" smtClean="0"/>
              <a:pPr eaLnBrk="1" hangingPunct="1"/>
              <a:t>3</a:t>
            </a:fld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8397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6EB7AE-BF1E-4792-BD9F-9B2000007907}" type="slidenum">
              <a:rPr lang="sk-SK" smtClean="0"/>
              <a:pPr eaLnBrk="1" hangingPunct="1"/>
              <a:t>4</a:t>
            </a:fld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8397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6EB7AE-BF1E-4792-BD9F-9B2000007907}" type="slidenum">
              <a:rPr lang="sk-SK" smtClean="0"/>
              <a:pPr eaLnBrk="1" hangingPunct="1"/>
              <a:t>5</a:t>
            </a:fld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8602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5591D0-F8DC-4F70-9C1B-5C9FA327ADAA}" type="slidenum">
              <a:rPr lang="sk-SK" smtClean="0"/>
              <a:pPr eaLnBrk="1" hangingPunct="1"/>
              <a:t>6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sparovicova\AppData\Local\Microsoft\Windows\Temporary Internet Files\Content.Outlook\ZAG5N01Q\prezentacia_pozadie_2013_1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636912"/>
            <a:ext cx="7740352" cy="1152128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7740352" cy="74448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>
          <a:xfrm>
            <a:off x="250825" y="6308725"/>
            <a:ext cx="6842125" cy="2889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733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D586-4737-4739-969B-39C0DA7DB63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64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0EF6-270E-4915-8AEE-3F97108E13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40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EF7B-DF2E-4750-BEC8-674D82AC871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35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92A3-3939-4253-97D6-CA812974678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29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AA3-18DF-4C02-BF78-54C06E7AB0B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45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sparovicova\AppData\Local\Microsoft\Windows\Temporary Internet Files\Content.Outlook\ZAG5N01Q\prezentacia_pozadie_2013_1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636912"/>
            <a:ext cx="7740352" cy="1152128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7740352" cy="74448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>
          <a:xfrm>
            <a:off x="250825" y="6308725"/>
            <a:ext cx="6842125" cy="2889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479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sparovicova\AppData\Local\Microsoft\Windows\Temporary Internet Files\Content.Outlook\ZAG5N01Q\prezentacia_pozadie_2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80928"/>
            <a:ext cx="7740352" cy="1143000"/>
          </a:xfrm>
        </p:spPr>
        <p:txBody>
          <a:bodyPr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199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D5E7-7E0E-46B0-BEF0-4C76F32AF2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8584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sparovicova\AppData\Local\Microsoft\Windows\Temporary Internet Files\Content.Outlook\ZAG5N01Q\prezentacia_pozadie_2013_1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84984"/>
            <a:ext cx="7740352" cy="1152128"/>
          </a:xfrm>
        </p:spPr>
        <p:txBody>
          <a:bodyPr>
            <a:normAutofit/>
          </a:bodyPr>
          <a:lstStyle>
            <a:lvl1pPr algn="ctr">
              <a:defRPr sz="4000" b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242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6379B"/>
                </a:solidFill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8992-F121-469D-9BEC-93DAFFD4AA1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401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sparovicova\AppData\Local\Microsoft\Windows\Temporary Internet Files\Content.Outlook\ZAG5N01Q\prezentacia_pozadie_2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80928"/>
            <a:ext cx="7740352" cy="1143000"/>
          </a:xfrm>
        </p:spPr>
        <p:txBody>
          <a:bodyPr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165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ECEE-EF94-4C03-95F6-221C13B510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7350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asparovicova\AppData\Local\Microsoft\Windows\Temporary Internet Files\Content.Outlook\ZAG5N01Q\prezentacia_pozadie_tex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0DD-C087-4999-A896-A87AE74124E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4253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2331-1834-48E1-9310-58078F6BD19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749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B816-8B02-4209-8C85-B1966D211F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9518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C9A4E-4DC8-4FE8-A507-283F5F981C9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27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B4C2-06B8-47D1-A32C-79F1C648183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6930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9B04-0CFD-4B30-9FC6-D3BB19663A9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835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23E3-B1C3-4C6C-BE5D-009525A199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3405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850F-1189-47A1-B07D-44118E850A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545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sparovicova\AppData\Local\Microsoft\Windows\Temporary Internet Files\Content.Outlook\ZAG5N01Q\prezentacia_pozadie_2013_1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636912"/>
            <a:ext cx="7740352" cy="1152128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7740352" cy="74448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>
          <a:xfrm>
            <a:off x="250825" y="6308725"/>
            <a:ext cx="6842125" cy="2889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321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asparovicova\AppData\Local\Microsoft\Windows\Temporary Internet Files\Content.Outlook\ZAG5N01Q\prezentacia_pozadie_tex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35192" y="1772816"/>
            <a:ext cx="7488832" cy="3951288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56036E-09FC-4A2E-A877-46112EBC6E33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1129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sparovicova\AppData\Local\Microsoft\Windows\Temporary Internet Files\Content.Outlook\ZAG5N01Q\prezentacia_pozadie_2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80928"/>
            <a:ext cx="7740352" cy="1143000"/>
          </a:xfrm>
        </p:spPr>
        <p:txBody>
          <a:bodyPr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3556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sparovicova\AppData\Local\Microsoft\Windows\Temporary Internet Files\Content.Outlook\ZAG5N01Q\prezentacia_pozadie_2013_1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84984"/>
            <a:ext cx="7740352" cy="1152128"/>
          </a:xfrm>
        </p:spPr>
        <p:txBody>
          <a:bodyPr>
            <a:normAutofit/>
          </a:bodyPr>
          <a:lstStyle>
            <a:lvl1pPr algn="ctr">
              <a:defRPr sz="4000" b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377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6379B"/>
                </a:solidFill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8455-F840-424B-B691-417D434CBD8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626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9BEC-D04B-48B6-917F-868D77B32C5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4109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asparovicova\AppData\Local\Microsoft\Windows\Temporary Internet Files\Content.Outlook\ZAG5N01Q\prezentacia_pozadie_tex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B4D2-1FA3-4CA2-A86D-2DD76BC251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748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16FC-0CB4-4AA6-BF99-B2462A1E1E6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414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8DFF-404D-4AD7-91CC-CD1771C0326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795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E8283-60E8-4330-AD00-3520F277651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925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932A-78C9-41CF-AB34-910E654AC10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831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072D-D072-462A-ABAF-6CF8121C72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795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sparovicova\AppData\Local\Microsoft\Windows\Temporary Internet Files\Content.Outlook\ZAG5N01Q\prezentacia_pozadie_2013_1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84984"/>
            <a:ext cx="7740352" cy="1152128"/>
          </a:xfrm>
        </p:spPr>
        <p:txBody>
          <a:bodyPr>
            <a:normAutofit/>
          </a:bodyPr>
          <a:lstStyle>
            <a:lvl1pPr algn="ctr">
              <a:defRPr sz="4000" b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82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233D-4546-4FF8-813E-D53F5A3CF5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636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288F-6CE0-4798-9072-4204A14A9EB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0646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A17E-A972-4AAA-9D30-38856C11B9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057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AC8C-EFD7-4FCB-A6EA-C6ACF2E6A7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299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6C75-C0C9-4725-BDA5-3F523AB1C29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7507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D76D-84B3-4490-8E20-6C3AAC7640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9700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B155-17C0-4DB8-B00C-4017E9B4349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0706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862B-E1D3-4211-9694-0F6CE9D67D3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0481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B2DF-0CD0-4AA3-A777-7DFECA2C834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0054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4EAE-BC22-46FB-9E6F-6B48322DE4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30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6379B"/>
                </a:solidFill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D576-8422-4594-B70C-B974290CB2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608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5F6D-4902-4F2D-A70E-387A5E5A81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48861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23D9-0207-486F-8FF9-09A029636C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8638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B2F7-CE97-4A81-9AF1-879975FD1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662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sparovicova\AppData\Local\Microsoft\Windows\Temporary Internet Files\Content.Outlook\ZAG5N01Q\prezentacia_pozadie_2013_1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636912"/>
            <a:ext cx="7740352" cy="1152128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7740352" cy="74448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>
          <a:xfrm>
            <a:off x="250825" y="6308725"/>
            <a:ext cx="6842125" cy="2889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132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sparovicova\AppData\Local\Microsoft\Windows\Temporary Internet Files\Content.Outlook\ZAG5N01Q\prezentacia_pozadie_2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80928"/>
            <a:ext cx="7740352" cy="1143000"/>
          </a:xfrm>
        </p:spPr>
        <p:txBody>
          <a:bodyPr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2902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sparovicova\AppData\Local\Microsoft\Windows\Temporary Internet Files\Content.Outlook\ZAG5N01Q\prezentacia_pozadie_2013_1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84984"/>
            <a:ext cx="7740352" cy="1152128"/>
          </a:xfrm>
        </p:spPr>
        <p:txBody>
          <a:bodyPr>
            <a:normAutofit/>
          </a:bodyPr>
          <a:lstStyle>
            <a:lvl1pPr algn="ctr">
              <a:defRPr sz="4000" b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4953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3A45-83D5-49DF-AED7-3768F08AF01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9462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E209-76F6-46E5-B977-838DC89AD0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4297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asparovicova\AppData\Local\Microsoft\Windows\Temporary Internet Files\Content.Outlook\ZAG5N01Q\prezentacia_pozadie_tex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9CA5-8DBB-4314-962E-364A7370C3E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7498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8D18-FF3F-4E26-9606-5AFD4FE783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52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3AC0-E3FE-4A5B-A92C-514C1A74278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629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A02F-4D0B-437B-834D-A66F761FD6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4586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E459-805B-4067-944A-79DEC0872A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93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A1C4-4757-4783-8AB5-2B87C88D141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3448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5CB7-4386-4101-A88A-21446331C1F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1169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DF47-4DA5-419A-87D3-F9F91E36F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388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3A64-7339-4A3D-A903-C5DC80357A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714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8189-6721-4BF2-826C-203C510B45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0505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3D15-EF46-49F8-BC6A-CB0C7CBA5E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7632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B85B-8B61-434E-9050-3B2EF38821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67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2638-3F77-49FE-9EFB-44BEC051EF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180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asparovicova\AppData\Local\Microsoft\Windows\Temporary Internet Files\Content.Outlook\ZAG5N01Q\prezentacia_pozadie_tex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D5A9-30A8-46F6-853D-3A2BE04459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00542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F8D0-EE46-4277-BBF2-978F1CEFC3E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81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8A00-A576-4067-AD6D-1699D43505F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9791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E0D5-EF8A-4043-9F44-F87BE22B402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75094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0A88-EF6D-4027-803B-9773EC938B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1714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55E4-5F37-40CE-9D5F-B9A5D7E3D1B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0135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B4DA-8794-4CBA-92D5-0DD8B6E7F02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931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8096-1BE3-4B6A-A9EB-915387CFC8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562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9D19-59C9-4882-AE23-55DE5EE497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53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EA77-94F1-4AA2-9016-6A1A8D8E6F1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02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gasparovicova\AppData\Local\Microsoft\Windows\Temporary Internet Files\Content.Outlook\ZAG5N01Q\prezentacia_pozadie_text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212725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8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204788" y="1600200"/>
            <a:ext cx="74977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85432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740650" y="6356350"/>
            <a:ext cx="1223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C46B16-F34D-4DDA-ACB3-A3C1FD093F1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  <p:sldLayoutId id="2147485098" r:id="rId12"/>
    <p:sldLayoutId id="2147485099" r:id="rId13"/>
    <p:sldLayoutId id="214748510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637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gasparovicova\AppData\Local\Microsoft\Windows\Temporary Internet Files\Content.Outlook\ZAG5N01Q\prezentacia_pozadie_text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212725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052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204788" y="1600200"/>
            <a:ext cx="74977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85432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740650" y="6356350"/>
            <a:ext cx="1223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03FF9-52A9-4398-8384-6916E17637F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  <p:sldLayoutId id="2147485112" r:id="rId12"/>
    <p:sldLayoutId id="2147485113" r:id="rId13"/>
    <p:sldLayoutId id="214748511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637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gasparovicova\AppData\Local\Microsoft\Windows\Temporary Internet Files\Content.Outlook\ZAG5N01Q\prezentacia_pozadie_text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212725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3076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204788" y="1600200"/>
            <a:ext cx="74977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85432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740650" y="6356350"/>
            <a:ext cx="1223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9F9D5-7DEF-4EE4-B9C0-416D122C1A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  <p:sldLayoutId id="2147485126" r:id="rId12"/>
    <p:sldLayoutId id="214748512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637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379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4099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2A5B0E-9F07-4DED-916E-4F799560B59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gasparovicova\AppData\Local\Microsoft\Windows\Temporary Internet Files\Content.Outlook\ZAG5N01Q\prezentacia_pozadie_text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212725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5124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204788" y="1600200"/>
            <a:ext cx="74977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85432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740650" y="6356350"/>
            <a:ext cx="1223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16F6D7-1B37-472B-B25A-FB93EB51AA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  <p:sldLayoutId id="2147485139" r:id="rId12"/>
    <p:sldLayoutId id="21474851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61E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61E6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61E6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61E6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61E64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614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71AA62-EBD5-40B4-AD73-14D86278F78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radio.sk/files/file/Cenniky/cennik_web_201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radio.sk/files/file/Cenniky/cennik_streamy_201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4"/>
          <p:cNvSpPr>
            <a:spLocks noGrp="1"/>
          </p:cNvSpPr>
          <p:nvPr>
            <p:ph type="ctrTitle"/>
          </p:nvPr>
        </p:nvSpPr>
        <p:spPr>
          <a:xfrm>
            <a:off x="0" y="3068960"/>
            <a:ext cx="7740650" cy="2160637"/>
          </a:xfrm>
        </p:spPr>
        <p:txBody>
          <a:bodyPr/>
          <a:lstStyle/>
          <a:p>
            <a:r>
              <a:rPr lang="sk-SK" sz="4800" dirty="0" err="1" smtClean="0"/>
              <a:t>www.funradio.sk</a:t>
            </a:r>
            <a:endParaRPr lang="sk-SK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5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648072"/>
          </a:xfrm>
        </p:spPr>
        <p:txBody>
          <a:bodyPr/>
          <a:lstStyle/>
          <a:p>
            <a:r>
              <a:rPr lang="sk-SK" sz="2800" b="1" dirty="0" smtClean="0"/>
              <a:t>Návštevnosť webu </a:t>
            </a:r>
            <a:r>
              <a:rPr lang="sk-SK" sz="2800" b="1" dirty="0" err="1" smtClean="0"/>
              <a:t>Fun</a:t>
            </a:r>
            <a:r>
              <a:rPr lang="sk-SK" sz="2800" b="1" dirty="0" smtClean="0"/>
              <a:t> rádia</a:t>
            </a:r>
            <a:r>
              <a:rPr lang="sk-SK" sz="2800" dirty="0" smtClean="0"/>
              <a:t> </a:t>
            </a:r>
            <a:r>
              <a:rPr lang="sk-SK" sz="2000" dirty="0" smtClean="0"/>
              <a:t>– vybrané ukazovatele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5D0F94-7F20-40AE-A756-543BFBBAE45D}" type="slidenum">
              <a:rPr lang="sk-SK"/>
              <a:pPr>
                <a:defRPr/>
              </a:pPr>
              <a:t>2</a:t>
            </a:fld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3563888" y="83671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Počet návštevníkov (RU)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707904" y="370838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Počet návštev (PV)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16" name="Tabuľ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92278"/>
              </p:ext>
            </p:extLst>
          </p:nvPr>
        </p:nvGraphicFramePr>
        <p:xfrm>
          <a:off x="179512" y="1196752"/>
          <a:ext cx="3086100" cy="1028700"/>
        </p:xfrm>
        <a:graphic>
          <a:graphicData uri="http://schemas.openxmlformats.org/drawingml/2006/table">
            <a:tbl>
              <a:tblPr/>
              <a:tblGrid>
                <a:gridCol w="2340850"/>
                <a:gridCol w="745250"/>
              </a:tblGrid>
              <a:tr h="342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Vybrané ukazovatele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latin typeface="Calibri"/>
                        </a:rPr>
                        <a:t>Reálny počet návštevníkov / </a:t>
                      </a:r>
                      <a:r>
                        <a:rPr lang="sk-SK" sz="1000" b="0" i="0" u="none" strike="noStrike" dirty="0" smtClean="0">
                          <a:latin typeface="Calibri"/>
                        </a:rPr>
                        <a:t>október </a:t>
                      </a:r>
                      <a:r>
                        <a:rPr lang="sk-SK" sz="1000" b="0" i="0" u="none" strike="noStrike" dirty="0"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0" u="none" strike="noStrike" dirty="0" smtClean="0">
                          <a:latin typeface="Calibri"/>
                        </a:rPr>
                        <a:t>181 340</a:t>
                      </a:r>
                      <a:endParaRPr lang="sk-SK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latin typeface="Calibri"/>
                        </a:rPr>
                        <a:t>Počet zobrazení stránky / </a:t>
                      </a:r>
                      <a:r>
                        <a:rPr lang="sk-SK" sz="1000" b="0" i="0" u="none" strike="noStrike" dirty="0" smtClean="0">
                          <a:latin typeface="Calibri"/>
                        </a:rPr>
                        <a:t>október </a:t>
                      </a:r>
                      <a:r>
                        <a:rPr lang="sk-SK" sz="1000" b="0" i="0" u="none" strike="noStrike" dirty="0"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0" u="none" strike="noStrike" dirty="0">
                          <a:latin typeface="Calibri"/>
                        </a:rPr>
                        <a:t>2 </a:t>
                      </a:r>
                      <a:r>
                        <a:rPr lang="sk-SK" sz="1000" b="1" i="0" u="none" strike="noStrike" dirty="0" smtClean="0">
                          <a:latin typeface="Calibri"/>
                        </a:rPr>
                        <a:t>203 358</a:t>
                      </a:r>
                      <a:endParaRPr lang="sk-SK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7453"/>
              </p:ext>
            </p:extLst>
          </p:nvPr>
        </p:nvGraphicFramePr>
        <p:xfrm>
          <a:off x="179512" y="2420888"/>
          <a:ext cx="3086100" cy="1371600"/>
        </p:xfrm>
        <a:graphic>
          <a:graphicData uri="http://schemas.openxmlformats.org/drawingml/2006/table">
            <a:tbl>
              <a:tblPr/>
              <a:tblGrid>
                <a:gridCol w="2341618"/>
                <a:gridCol w="744482"/>
              </a:tblGrid>
              <a:tr h="342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Priemerný počet návštevníkov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smtClean="0">
                          <a:latin typeface="Calibri"/>
                        </a:rPr>
                        <a:t>Priemerný počet </a:t>
                      </a:r>
                      <a:r>
                        <a:rPr lang="sk-SK" sz="1000" b="0" i="0" u="none" strike="noStrike" dirty="0">
                          <a:latin typeface="Calibri"/>
                        </a:rPr>
                        <a:t>denných návštevníkov </a:t>
                      </a:r>
                      <a:r>
                        <a:rPr lang="sk-SK" sz="1000" b="0" i="0" u="none" strike="noStrike" dirty="0" smtClean="0">
                          <a:latin typeface="Calibri"/>
                        </a:rPr>
                        <a:t>(október 2013 </a:t>
                      </a:r>
                      <a:r>
                        <a:rPr lang="sk-SK" sz="1000" b="0" i="0" u="none" strike="noStrike" dirty="0" smtClean="0">
                          <a:latin typeface="Calibri"/>
                        </a:rPr>
                        <a:t>- RU)</a:t>
                      </a:r>
                      <a:endParaRPr lang="sk-SK" sz="10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0" u="none" strike="noStrike" dirty="0" smtClean="0">
                          <a:latin typeface="Calibri"/>
                        </a:rPr>
                        <a:t>18 774</a:t>
                      </a:r>
                      <a:endParaRPr lang="sk-SK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smtClean="0">
                          <a:latin typeface="Calibri"/>
                        </a:rPr>
                        <a:t>Priemerný </a:t>
                      </a:r>
                      <a:r>
                        <a:rPr lang="sk-SK" sz="1000" b="0" i="0" u="none" strike="noStrike" dirty="0">
                          <a:latin typeface="Calibri"/>
                        </a:rPr>
                        <a:t>počet týždenných návštevníkov (posledných </a:t>
                      </a:r>
                      <a:r>
                        <a:rPr lang="sk-SK" sz="1000" b="0" i="0" u="none" strike="noStrike" dirty="0" smtClean="0">
                          <a:latin typeface="Calibri"/>
                        </a:rPr>
                        <a:t>10 </a:t>
                      </a:r>
                      <a:r>
                        <a:rPr lang="sk-SK" sz="1000" b="0" i="0" u="none" strike="noStrike" dirty="0" smtClean="0">
                          <a:latin typeface="Calibri"/>
                        </a:rPr>
                        <a:t>mesiacov - RU)</a:t>
                      </a:r>
                      <a:endParaRPr lang="sk-SK" sz="10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0" u="none" strike="noStrike" dirty="0" smtClean="0">
                          <a:latin typeface="Calibri"/>
                        </a:rPr>
                        <a:t>79 073</a:t>
                      </a:r>
                      <a:endParaRPr lang="sk-SK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smtClean="0">
                          <a:latin typeface="Calibri"/>
                        </a:rPr>
                        <a:t>Priemerný </a:t>
                      </a:r>
                      <a:r>
                        <a:rPr lang="sk-SK" sz="1000" b="0" i="0" u="none" strike="noStrike" dirty="0">
                          <a:latin typeface="Calibri"/>
                        </a:rPr>
                        <a:t>počet </a:t>
                      </a:r>
                      <a:r>
                        <a:rPr lang="sk-SK" sz="1000" b="0" i="0" u="none" strike="noStrike" dirty="0" smtClean="0">
                          <a:latin typeface="Calibri"/>
                        </a:rPr>
                        <a:t>mesačných </a:t>
                      </a:r>
                      <a:r>
                        <a:rPr lang="sk-SK" sz="1000" b="0" i="0" u="none" strike="noStrike" dirty="0">
                          <a:latin typeface="Calibri"/>
                        </a:rPr>
                        <a:t>návštevníkov (posledných </a:t>
                      </a:r>
                      <a:r>
                        <a:rPr lang="sk-SK" sz="1000" b="0" i="0" u="none" strike="noStrike" dirty="0" smtClean="0">
                          <a:latin typeface="Calibri"/>
                        </a:rPr>
                        <a:t>10 </a:t>
                      </a:r>
                      <a:r>
                        <a:rPr lang="sk-SK" sz="1000" b="0" i="0" u="none" strike="noStrike" dirty="0" smtClean="0">
                          <a:latin typeface="Calibri"/>
                        </a:rPr>
                        <a:t>mesiacov - RU)</a:t>
                      </a:r>
                      <a:endParaRPr lang="sk-SK" sz="10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0" u="none" strike="noStrike" dirty="0" smtClean="0">
                          <a:latin typeface="Calibri"/>
                        </a:rPr>
                        <a:t>198 769</a:t>
                      </a:r>
                      <a:endParaRPr lang="sk-SK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Bublina v tvare zaobleného obdĺžnika 17"/>
          <p:cNvSpPr/>
          <p:nvPr/>
        </p:nvSpPr>
        <p:spPr>
          <a:xfrm>
            <a:off x="107504" y="4509120"/>
            <a:ext cx="3024336" cy="1512168"/>
          </a:xfrm>
          <a:prstGeom prst="wedgeRoundRectCallout">
            <a:avLst>
              <a:gd name="adj1" fmla="val -51709"/>
              <a:gd name="adj2" fmla="val 781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err="1" smtClean="0"/>
              <a:t>www.funradio.sk</a:t>
            </a:r>
            <a:endParaRPr lang="sk-SK" sz="2400" dirty="0" smtClean="0"/>
          </a:p>
          <a:p>
            <a:pPr algn="ctr"/>
            <a:r>
              <a:rPr lang="sk-SK" sz="2400" dirty="0" smtClean="0"/>
              <a:t>je najnavštevovanejší rádiový web. </a:t>
            </a:r>
          </a:p>
        </p:txBody>
      </p:sp>
      <p:sp>
        <p:nvSpPr>
          <p:cNvPr id="19" name="Zástupný symbol päty 4"/>
          <p:cNvSpPr>
            <a:spLocks noGrp="1"/>
          </p:cNvSpPr>
          <p:nvPr>
            <p:ph type="ftr" sz="quarter" idx="10"/>
          </p:nvPr>
        </p:nvSpPr>
        <p:spPr>
          <a:xfrm>
            <a:off x="0" y="6520259"/>
            <a:ext cx="4032250" cy="365125"/>
          </a:xfrm>
        </p:spPr>
        <p:txBody>
          <a:bodyPr/>
          <a:lstStyle>
            <a:lvl1pPr>
              <a:defRPr i="1" baseline="0" dirty="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Zdroj: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AIMmonitor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IAB Slovakia,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Gemius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Mediaresearch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601736"/>
              </p:ext>
            </p:extLst>
          </p:nvPr>
        </p:nvGraphicFramePr>
        <p:xfrm>
          <a:off x="3203848" y="4005064"/>
          <a:ext cx="4680520" cy="263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607244"/>
              </p:ext>
            </p:extLst>
          </p:nvPr>
        </p:nvGraphicFramePr>
        <p:xfrm>
          <a:off x="3347864" y="1206044"/>
          <a:ext cx="4536504" cy="246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36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5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99350" cy="648072"/>
          </a:xfrm>
        </p:spPr>
        <p:txBody>
          <a:bodyPr/>
          <a:lstStyle/>
          <a:p>
            <a:r>
              <a:rPr lang="sk-SK" sz="2800" b="1" dirty="0" err="1" smtClean="0"/>
              <a:t>www.funradio.sk</a:t>
            </a:r>
            <a:r>
              <a:rPr lang="sk-SK" sz="3600" dirty="0" smtClean="0"/>
              <a:t> </a:t>
            </a:r>
            <a:r>
              <a:rPr lang="sk-SK" sz="2000" dirty="0" smtClean="0"/>
              <a:t>– </a:t>
            </a:r>
            <a:r>
              <a:rPr lang="sk-SK" sz="2000" dirty="0" err="1" smtClean="0"/>
              <a:t>sociodemografické</a:t>
            </a:r>
            <a:r>
              <a:rPr lang="sk-SK" sz="2000" dirty="0" smtClean="0"/>
              <a:t> ukazovatele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5D0F94-7F20-40AE-A756-543BFBBAE45D}" type="slidenum">
              <a:rPr lang="sk-SK"/>
              <a:pPr>
                <a:defRPr/>
              </a:pPr>
              <a:t>3</a:t>
            </a:fld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107504" y="90872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Pohlavie návštevníkov</a:t>
            </a:r>
            <a:endParaRPr lang="sk-SK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Zástupný symbol päty 4"/>
          <p:cNvSpPr>
            <a:spLocks noGrp="1"/>
          </p:cNvSpPr>
          <p:nvPr>
            <p:ph type="ftr" sz="quarter" idx="10"/>
          </p:nvPr>
        </p:nvSpPr>
        <p:spPr>
          <a:xfrm>
            <a:off x="0" y="6520259"/>
            <a:ext cx="4032250" cy="365125"/>
          </a:xfrm>
        </p:spPr>
        <p:txBody>
          <a:bodyPr/>
          <a:lstStyle>
            <a:lvl1pPr>
              <a:defRPr i="1" baseline="0" dirty="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Zdroj: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AIMmonitor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IAB Slovakia,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Gemius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Mediaresearch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Graf 13"/>
          <p:cNvGraphicFramePr/>
          <p:nvPr/>
        </p:nvGraphicFramePr>
        <p:xfrm>
          <a:off x="0" y="1268760"/>
          <a:ext cx="3312368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/>
          <p:nvPr/>
        </p:nvGraphicFramePr>
        <p:xfrm>
          <a:off x="0" y="4337720"/>
          <a:ext cx="34198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Obdĺžnik 19"/>
          <p:cNvSpPr/>
          <p:nvPr/>
        </p:nvSpPr>
        <p:spPr>
          <a:xfrm>
            <a:off x="0" y="371703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Vek návštevníkov</a:t>
            </a:r>
            <a:endParaRPr lang="sk-SK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21" name="Graf 20"/>
          <p:cNvGraphicFramePr/>
          <p:nvPr/>
        </p:nvGraphicFramePr>
        <p:xfrm>
          <a:off x="4283968" y="1340768"/>
          <a:ext cx="31683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Obdĺžnik 21"/>
          <p:cNvSpPr/>
          <p:nvPr/>
        </p:nvSpPr>
        <p:spPr>
          <a:xfrm>
            <a:off x="3851920" y="90872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Vzdelanie návštevníkov</a:t>
            </a:r>
            <a:endParaRPr lang="sk-SK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3851920" y="371703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Geografické rozloženie návštevníkov</a:t>
            </a:r>
            <a:endParaRPr lang="sk-SK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24" name="Graf 23"/>
          <p:cNvGraphicFramePr/>
          <p:nvPr/>
        </p:nvGraphicFramePr>
        <p:xfrm>
          <a:off x="3923928" y="4365104"/>
          <a:ext cx="39604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Bublina v tvare zaobleného obdĺžnika 12"/>
          <p:cNvSpPr/>
          <p:nvPr/>
        </p:nvSpPr>
        <p:spPr>
          <a:xfrm>
            <a:off x="7452320" y="4725144"/>
            <a:ext cx="1691680" cy="1080120"/>
          </a:xfrm>
          <a:prstGeom prst="wedgeRoundRectCallout">
            <a:avLst>
              <a:gd name="adj1" fmla="val -56421"/>
              <a:gd name="adj2" fmla="val 8417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Až 73% návštevníkov webu </a:t>
            </a:r>
            <a:r>
              <a:rPr lang="sk-SK" sz="1400" b="1" dirty="0" err="1" smtClean="0">
                <a:solidFill>
                  <a:schemeClr val="tx1"/>
                </a:solidFill>
              </a:rPr>
              <a:t>Fun</a:t>
            </a:r>
            <a:r>
              <a:rPr lang="sk-SK" sz="1400" b="1" dirty="0" smtClean="0">
                <a:solidFill>
                  <a:schemeClr val="tx1"/>
                </a:solidFill>
              </a:rPr>
              <a:t> rádia je vo veku 20 až 50 rokov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16" name="Bublina v tvare zaobleného obdĺžnika 15"/>
          <p:cNvSpPr/>
          <p:nvPr/>
        </p:nvSpPr>
        <p:spPr>
          <a:xfrm>
            <a:off x="7487816" y="1988840"/>
            <a:ext cx="1656184" cy="1296144"/>
          </a:xfrm>
          <a:prstGeom prst="wedgeRoundRectCallout">
            <a:avLst>
              <a:gd name="adj1" fmla="val -65016"/>
              <a:gd name="adj2" fmla="val 7705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Až 63% návštevníkov webu </a:t>
            </a:r>
            <a:r>
              <a:rPr lang="sk-SK" sz="1400" b="1" dirty="0" err="1" smtClean="0">
                <a:solidFill>
                  <a:schemeClr val="tx1"/>
                </a:solidFill>
              </a:rPr>
              <a:t>Fun</a:t>
            </a:r>
            <a:r>
              <a:rPr lang="sk-SK" sz="1400" b="1" dirty="0" smtClean="0">
                <a:solidFill>
                  <a:schemeClr val="tx1"/>
                </a:solidFill>
              </a:rPr>
              <a:t> rádia má maturitu alebo VŠ vzdelanie.</a:t>
            </a:r>
            <a:endParaRPr lang="sk-SK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5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99350" cy="648072"/>
          </a:xfrm>
        </p:spPr>
        <p:txBody>
          <a:bodyPr/>
          <a:lstStyle/>
          <a:p>
            <a:r>
              <a:rPr lang="sk-SK" sz="2800" b="1" dirty="0" smtClean="0"/>
              <a:t>Možnosti inzercie</a:t>
            </a:r>
            <a:r>
              <a:rPr lang="sk-SK" sz="2800" dirty="0" smtClean="0"/>
              <a:t> </a:t>
            </a:r>
            <a:r>
              <a:rPr lang="sk-SK" sz="2000" dirty="0" smtClean="0"/>
              <a:t>– </a:t>
            </a:r>
            <a:r>
              <a:rPr lang="sk-SK" sz="2000" dirty="0" err="1" smtClean="0"/>
              <a:t>bannerové</a:t>
            </a:r>
            <a:r>
              <a:rPr lang="sk-SK" sz="2000" dirty="0" smtClean="0"/>
              <a:t> plochy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5D0F94-7F20-40AE-A756-543BFBBAE45D}" type="slidenum">
              <a:rPr lang="sk-SK"/>
              <a:pPr>
                <a:defRPr/>
              </a:pPr>
              <a:t>4</a:t>
            </a:fld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5292080" y="1772817"/>
            <a:ext cx="2448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Leaderboard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Skyscraper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Square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banner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TV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Banner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Text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link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Wide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banner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Square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banner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Viac informácií na: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http://www.funradio.sk/files/file/Cenniky/cennik_web_2013.pdf</a:t>
            </a:r>
            <a:endParaRPr lang="sk-SK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/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532216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36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5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99350" cy="648072"/>
          </a:xfrm>
        </p:spPr>
        <p:txBody>
          <a:bodyPr/>
          <a:lstStyle/>
          <a:p>
            <a:r>
              <a:rPr lang="sk-SK" sz="3600" b="1" dirty="0" smtClean="0"/>
              <a:t>Možnosti inzercie</a:t>
            </a:r>
            <a:r>
              <a:rPr lang="sk-SK" sz="3600" dirty="0" smtClean="0"/>
              <a:t> – </a:t>
            </a:r>
            <a:r>
              <a:rPr lang="sk-SK" sz="2400" dirty="0" smtClean="0"/>
              <a:t>internetové rádia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5D0F94-7F20-40AE-A756-543BFBBAE45D}" type="slidenum">
              <a:rPr lang="sk-SK"/>
              <a:pPr>
                <a:defRPr/>
              </a:pPr>
              <a:t>5</a:t>
            </a:fld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83968" y="1772816"/>
            <a:ext cx="34563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Wingdings" pitchFamily="2" charset="2"/>
              <a:buChar char="§"/>
            </a:pP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Fun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rádio má na webe 13 internetových rádií s rôznym hudobným zameraním</a:t>
            </a:r>
          </a:p>
          <a:p>
            <a:pPr marL="266700" indent="-266700" algn="just"/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6700" indent="-266700" algn="just">
              <a:buFont typeface="Wingdings" pitchFamily="2" charset="2"/>
              <a:buChar char="§"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 mesiac navštívi internetové rádiá vyše 110 tisíc RU a majú vyše 1,5 milióna PV</a:t>
            </a:r>
          </a:p>
          <a:p>
            <a:pPr marL="266700" indent="-266700" algn="just"/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6700" indent="-266700" algn="just"/>
            <a:r>
              <a:rPr lang="sk-SK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Možnosti prezentácie:</a:t>
            </a:r>
          </a:p>
          <a:p>
            <a:pPr marL="266700" indent="-266700" algn="just">
              <a:buFont typeface="Wingdings" pitchFamily="2" charset="2"/>
              <a:buChar char="§"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Sponzoring</a:t>
            </a:r>
          </a:p>
          <a:p>
            <a:pPr marL="266700" indent="-266700" algn="just">
              <a:buFont typeface="Wingdings" pitchFamily="2" charset="2"/>
              <a:buChar char="§"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Spoty</a:t>
            </a:r>
          </a:p>
          <a:p>
            <a:pPr marL="266700" indent="-266700" algn="just">
              <a:buFont typeface="Wingdings" pitchFamily="2" charset="2"/>
              <a:buChar char="§"/>
            </a:pP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6700" indent="-266700" algn="just">
              <a:buFont typeface="Wingdings" pitchFamily="2" charset="2"/>
              <a:buChar char="§"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Cena kampane už od 100 €</a:t>
            </a:r>
          </a:p>
          <a:p>
            <a:pPr marL="266700" indent="-266700" algn="just"/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6700" indent="-266700">
              <a:buFont typeface="Wingdings" pitchFamily="2" charset="2"/>
              <a:buChar char="§"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Viac informácií na: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http://www.funradio.sk/files/file/Cenniky/cennik_streamy_2013.pdf</a:t>
            </a:r>
            <a:endParaRPr lang="sk-SK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brano\Desktop\stream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4384873" cy="6165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36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4"/>
          <p:cNvSpPr>
            <a:spLocks noGrp="1"/>
          </p:cNvSpPr>
          <p:nvPr>
            <p:ph type="ctrTitle"/>
          </p:nvPr>
        </p:nvSpPr>
        <p:spPr>
          <a:xfrm>
            <a:off x="4139952" y="4725144"/>
            <a:ext cx="3492178" cy="1728192"/>
          </a:xfrm>
        </p:spPr>
        <p:txBody>
          <a:bodyPr/>
          <a:lstStyle/>
          <a:p>
            <a:pPr algn="r"/>
            <a:r>
              <a:rPr lang="sk-SK" sz="1800" dirty="0" smtClean="0"/>
              <a:t>Branislav </a:t>
            </a:r>
            <a:r>
              <a:rPr lang="sk-SK" sz="1800" dirty="0" err="1" smtClean="0"/>
              <a:t>Búzek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web &amp; </a:t>
            </a:r>
            <a:r>
              <a:rPr lang="sk-SK" sz="1800" dirty="0" err="1" smtClean="0"/>
              <a:t>sales</a:t>
            </a:r>
            <a:r>
              <a:rPr lang="sk-SK" sz="1800" dirty="0" smtClean="0"/>
              <a:t> </a:t>
            </a:r>
            <a:r>
              <a:rPr lang="sk-SK" sz="1800" dirty="0" err="1" smtClean="0"/>
              <a:t>manager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+421 903 207 838</a:t>
            </a:r>
            <a:br>
              <a:rPr lang="sk-SK" sz="1800" dirty="0" smtClean="0"/>
            </a:br>
            <a:r>
              <a:rPr lang="sk-SK" sz="1800" dirty="0" err="1" smtClean="0"/>
              <a:t>brano@funradio.sk</a:t>
            </a:r>
            <a:endParaRPr lang="sk-SK" sz="1800" dirty="0" smtClean="0"/>
          </a:p>
        </p:txBody>
      </p:sp>
      <p:sp>
        <p:nvSpPr>
          <p:cNvPr id="3" name="Nadpis 4"/>
          <p:cNvSpPr txBox="1">
            <a:spLocks/>
          </p:cNvSpPr>
          <p:nvPr/>
        </p:nvSpPr>
        <p:spPr bwMode="auto">
          <a:xfrm>
            <a:off x="971600" y="2780928"/>
            <a:ext cx="597666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Pre viac informácií nás neváhajte kontaktovať.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</TotalTime>
  <Words>355</Words>
  <Application>Microsoft Office PowerPoint</Application>
  <PresentationFormat>Prezentácia na obrazovke (4:3)</PresentationFormat>
  <Paragraphs>96</Paragraphs>
  <Slides>6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6</vt:i4>
      </vt:variant>
      <vt:variant>
        <vt:lpstr>Nadpisy snímok</vt:lpstr>
      </vt:variant>
      <vt:variant>
        <vt:i4>6</vt:i4>
      </vt:variant>
    </vt:vector>
  </HeadingPairs>
  <TitlesOfParts>
    <vt:vector size="12" baseType="lpstr">
      <vt:lpstr>Motív Office</vt:lpstr>
      <vt:lpstr>2_Motív Office</vt:lpstr>
      <vt:lpstr>3_Motív Office</vt:lpstr>
      <vt:lpstr>1_Vlastný návrh</vt:lpstr>
      <vt:lpstr>1_Motív Office</vt:lpstr>
      <vt:lpstr>Vlastný návrh</vt:lpstr>
      <vt:lpstr>www.funradio.sk</vt:lpstr>
      <vt:lpstr>Návštevnosť webu Fun rádia – vybrané ukazovatele</vt:lpstr>
      <vt:lpstr>www.funradio.sk – sociodemografické ukazovatele</vt:lpstr>
      <vt:lpstr>Možnosti inzercie – bannerové plochy</vt:lpstr>
      <vt:lpstr>Možnosti inzercie – internetové rádia</vt:lpstr>
      <vt:lpstr>Branislav Búzek web &amp; sales manager +421 903 207 838 brano@funradio.sk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gasparovicova</dc:creator>
  <cp:lastModifiedBy>Brano Buzek</cp:lastModifiedBy>
  <cp:revision>226</cp:revision>
  <cp:lastPrinted>2013-04-19T12:59:24Z</cp:lastPrinted>
  <dcterms:created xsi:type="dcterms:W3CDTF">2011-05-03T10:22:47Z</dcterms:created>
  <dcterms:modified xsi:type="dcterms:W3CDTF">2013-11-13T15:46:11Z</dcterms:modified>
</cp:coreProperties>
</file>